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0" r:id="rId2"/>
    <p:sldId id="256" r:id="rId3"/>
    <p:sldId id="257" r:id="rId4"/>
    <p:sldId id="258" r:id="rId5"/>
    <p:sldId id="259" r:id="rId6"/>
    <p:sldId id="266" r:id="rId7"/>
    <p:sldId id="261" r:id="rId8"/>
    <p:sldId id="268" r:id="rId9"/>
    <p:sldId id="267" r:id="rId10"/>
    <p:sldId id="262" r:id="rId11"/>
    <p:sldId id="264" r:id="rId1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AC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DE9408-CEB8-9C41-8CC4-D0BFCB249AD3}" v="62" dt="2023-06-22T11:37:01.298"/>
    <p1510:client id="{15F3DDE9-3CA1-4224-8C8C-8B710B176958}" v="169" dt="2023-06-22T11:32:33.4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84" autoAdjust="0"/>
    <p:restoredTop sz="92743"/>
  </p:normalViewPr>
  <p:slideViewPr>
    <p:cSldViewPr snapToGrid="0">
      <p:cViewPr varScale="1">
        <p:scale>
          <a:sx n="79" d="100"/>
          <a:sy n="79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den Shin" userId="de796ff4aeda5501" providerId="LiveId" clId="{15DE9408-CEB8-9C41-8CC4-D0BFCB249AD3}"/>
    <pc:docChg chg="modSld">
      <pc:chgData name="Jaden Shin" userId="de796ff4aeda5501" providerId="LiveId" clId="{15DE9408-CEB8-9C41-8CC4-D0BFCB249AD3}" dt="2023-06-22T11:37:01.298" v="61" actId="20577"/>
      <pc:docMkLst>
        <pc:docMk/>
      </pc:docMkLst>
      <pc:sldChg chg="modNotesTx">
        <pc:chgData name="Jaden Shin" userId="de796ff4aeda5501" providerId="LiveId" clId="{15DE9408-CEB8-9C41-8CC4-D0BFCB249AD3}" dt="2023-06-22T11:35:25.494" v="28" actId="20577"/>
        <pc:sldMkLst>
          <pc:docMk/>
          <pc:sldMk cId="521425346" sldId="259"/>
        </pc:sldMkLst>
      </pc:sldChg>
      <pc:sldChg chg="modNotesTx">
        <pc:chgData name="Jaden Shin" userId="de796ff4aeda5501" providerId="LiveId" clId="{15DE9408-CEB8-9C41-8CC4-D0BFCB249AD3}" dt="2023-06-22T11:37:01.298" v="61" actId="20577"/>
        <pc:sldMkLst>
          <pc:docMk/>
          <pc:sldMk cId="990288029" sldId="263"/>
        </pc:sldMkLst>
      </pc:sldChg>
    </pc:docChg>
  </pc:docChgLst>
  <pc:docChgLst>
    <pc:chgData name="Shin Jaden" userId="de796ff4aeda5501" providerId="LiveId" clId="{15F3DDE9-3CA1-4224-8C8C-8B710B176958}"/>
    <pc:docChg chg="modSld">
      <pc:chgData name="Shin Jaden" userId="de796ff4aeda5501" providerId="LiveId" clId="{15F3DDE9-3CA1-4224-8C8C-8B710B176958}" dt="2023-06-22T11:32:33.401" v="200"/>
      <pc:docMkLst>
        <pc:docMk/>
      </pc:docMkLst>
      <pc:sldChg chg="modNotesTx">
        <pc:chgData name="Shin Jaden" userId="de796ff4aeda5501" providerId="LiveId" clId="{15F3DDE9-3CA1-4224-8C8C-8B710B176958}" dt="2023-06-22T09:05:37.181" v="115" actId="20577"/>
        <pc:sldMkLst>
          <pc:docMk/>
          <pc:sldMk cId="3813945200" sldId="256"/>
        </pc:sldMkLst>
      </pc:sldChg>
      <pc:sldChg chg="modNotesTx">
        <pc:chgData name="Shin Jaden" userId="de796ff4aeda5501" providerId="LiveId" clId="{15F3DDE9-3CA1-4224-8C8C-8B710B176958}" dt="2023-06-22T10:42:56.899" v="126" actId="20577"/>
        <pc:sldMkLst>
          <pc:docMk/>
          <pc:sldMk cId="1337360253" sldId="257"/>
        </pc:sldMkLst>
      </pc:sldChg>
      <pc:sldChg chg="modSp mod">
        <pc:chgData name="Shin Jaden" userId="de796ff4aeda5501" providerId="LiveId" clId="{15F3DDE9-3CA1-4224-8C8C-8B710B176958}" dt="2023-06-22T11:32:33.401" v="200"/>
        <pc:sldMkLst>
          <pc:docMk/>
          <pc:sldMk cId="2821961928" sldId="258"/>
        </pc:sldMkLst>
        <pc:spChg chg="mod">
          <ac:chgData name="Shin Jaden" userId="de796ff4aeda5501" providerId="LiveId" clId="{15F3DDE9-3CA1-4224-8C8C-8B710B176958}" dt="2023-06-22T11:32:33.401" v="200"/>
          <ac:spMkLst>
            <pc:docMk/>
            <pc:sldMk cId="2821961928" sldId="258"/>
            <ac:spMk id="25" creationId="{2B3D45DE-4C4B-D665-A37C-32BBCC7135CF}"/>
          </ac:spMkLst>
        </pc:spChg>
      </pc:sldChg>
      <pc:sldChg chg="modNotesTx">
        <pc:chgData name="Shin Jaden" userId="de796ff4aeda5501" providerId="LiveId" clId="{15F3DDE9-3CA1-4224-8C8C-8B710B176958}" dt="2023-06-22T11:05:56.141" v="146" actId="20577"/>
        <pc:sldMkLst>
          <pc:docMk/>
          <pc:sldMk cId="521425346" sldId="259"/>
        </pc:sldMkLst>
      </pc:sldChg>
      <pc:sldChg chg="modNotesTx">
        <pc:chgData name="Shin Jaden" userId="de796ff4aeda5501" providerId="LiveId" clId="{15F3DDE9-3CA1-4224-8C8C-8B710B176958}" dt="2023-06-22T10:15:59.621" v="125" actId="20577"/>
        <pc:sldMkLst>
          <pc:docMk/>
          <pc:sldMk cId="1072617423" sldId="260"/>
        </pc:sldMkLst>
      </pc:sldChg>
      <pc:sldChg chg="modNotesTx">
        <pc:chgData name="Shin Jaden" userId="de796ff4aeda5501" providerId="LiveId" clId="{15F3DDE9-3CA1-4224-8C8C-8B710B176958}" dt="2023-06-22T11:06:22.339" v="151" actId="20577"/>
        <pc:sldMkLst>
          <pc:docMk/>
          <pc:sldMk cId="731908094" sldId="261"/>
        </pc:sldMkLst>
      </pc:sldChg>
      <pc:sldChg chg="modNotesTx">
        <pc:chgData name="Shin Jaden" userId="de796ff4aeda5501" providerId="LiveId" clId="{15F3DDE9-3CA1-4224-8C8C-8B710B176958}" dt="2023-06-22T08:59:32.608" v="79" actId="20577"/>
        <pc:sldMkLst>
          <pc:docMk/>
          <pc:sldMk cId="4052193699" sldId="262"/>
        </pc:sldMkLst>
      </pc:sldChg>
      <pc:sldChg chg="modNotesTx">
        <pc:chgData name="Shin Jaden" userId="de796ff4aeda5501" providerId="LiveId" clId="{15F3DDE9-3CA1-4224-8C8C-8B710B176958}" dt="2023-06-22T08:54:01.917" v="72" actId="20577"/>
        <pc:sldMkLst>
          <pc:docMk/>
          <pc:sldMk cId="990288029" sldId="26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BCB12-EB38-E144-A339-640BC1A0E0E8}" type="datetimeFigureOut">
              <a:rPr kumimoji="1" lang="ko-Kore-KR" altLang="en-US" smtClean="0"/>
              <a:t>07/04/2023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88FFA-59E5-1746-B427-3B3B8C6A958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45960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8FFA-59E5-1746-B427-3B3B8C6A958A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175397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8FFA-59E5-1746-B427-3B3B8C6A958A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07547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8FFA-59E5-1746-B427-3B3B8C6A958A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374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8FFA-59E5-1746-B427-3B3B8C6A958A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55949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8FFA-59E5-1746-B427-3B3B8C6A958A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88789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8FFA-59E5-1746-B427-3B3B8C6A958A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30383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8FFA-59E5-1746-B427-3B3B8C6A958A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82056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8FFA-59E5-1746-B427-3B3B8C6A958A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72029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8FFA-59E5-1746-B427-3B3B8C6A958A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95183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8FFA-59E5-1746-B427-3B3B8C6A958A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07132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8FFA-59E5-1746-B427-3B3B8C6A958A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3123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548F44-422C-FC8F-C999-473078C8D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A7D489-13DA-4DB1-A710-9855FD963D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60EEBC-90E6-1A07-3FDD-0AA818FFE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23901-3505-D645-AB4D-273C4E151471}" type="datetimeFigureOut">
              <a:rPr kumimoji="1" lang="ko-Kore-KR" altLang="en-US" smtClean="0"/>
              <a:t>07/04/2023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F71DB3-8F9D-765B-0932-8CE2A4638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DED2CA-D932-821B-469C-F64E3B513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C2576-58BD-C946-82C2-0F969D45FD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56503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5B66AB-E791-F129-7A95-13404F173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BB7489-F8FC-3EC2-B30A-8363ACC47F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060A43-A4AE-12E2-084F-EEF942A75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23901-3505-D645-AB4D-273C4E151471}" type="datetimeFigureOut">
              <a:rPr kumimoji="1" lang="ko-Kore-KR" altLang="en-US" smtClean="0"/>
              <a:t>07/04/2023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1A49B-4799-7ACC-24B0-6CBA9F9ED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4EA2A0-E2C8-4497-7E06-04B572E7F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C2576-58BD-C946-82C2-0F969D45FD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9648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7BBD99E-0E50-3D7E-DE41-FA05F21ACF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7A5D66-2DC1-9CDA-A016-F47E0FB061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674BC8-F277-CB9D-964C-321526802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23901-3505-D645-AB4D-273C4E151471}" type="datetimeFigureOut">
              <a:rPr kumimoji="1" lang="ko-Kore-KR" altLang="en-US" smtClean="0"/>
              <a:t>07/04/2023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25730A-CBE5-0B22-BEB8-DC8DF45E4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94549E-B581-20CA-EF8C-9B112802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C2576-58BD-C946-82C2-0F969D45FD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96014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FEC35E-A52A-5670-1356-9FA52BABB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207364-C61F-0D8C-479B-E0AFF3D6B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49BC5C-FD85-67F1-616D-122FE0759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23901-3505-D645-AB4D-273C4E151471}" type="datetimeFigureOut">
              <a:rPr kumimoji="1" lang="ko-Kore-KR" altLang="en-US" smtClean="0"/>
              <a:t>07/04/2023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5FDC3C-AA2E-7828-5EB6-09F52080E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355564-9232-76C9-1CB9-1B8E6C4E9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C2576-58BD-C946-82C2-0F969D45FD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18844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1CC2C8-B963-9808-04F6-8288B9151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D60952-CEA2-79B8-E756-BE83EAE5D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E6ADFF-7F61-54AF-810F-0604C5DE3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23901-3505-D645-AB4D-273C4E151471}" type="datetimeFigureOut">
              <a:rPr kumimoji="1" lang="ko-Kore-KR" altLang="en-US" smtClean="0"/>
              <a:t>07/04/2023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6336E0-375E-C0E8-02A9-438877835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BA2578-885D-7562-2B9D-4B9ECC0A2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C2576-58BD-C946-82C2-0F969D45FD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99744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5CFFBA-3FB2-59E4-8E6A-DEA25A0D6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F17025-0DB1-9B0C-C4D2-A9EB884D8A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3503CB-8A8F-9E23-99E2-4E6097F71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70E2EC-8A7F-072F-ACE5-64343F3A0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23901-3505-D645-AB4D-273C4E151471}" type="datetimeFigureOut">
              <a:rPr kumimoji="1" lang="ko-Kore-KR" altLang="en-US" smtClean="0"/>
              <a:t>07/04/2023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4C6FEF-38C6-DDE8-A25D-D3CD6ACD7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A5DD41-8CFB-63C7-7853-B880CBBD9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C2576-58BD-C946-82C2-0F969D45FD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42884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706787-43E6-B19E-ED3B-FC781B9E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5F70E5-3F63-0954-ADCC-CD0A9204C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EC245A-8E78-6F14-4400-8640E0E484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4F9271A-B2D6-60FB-BF25-08149D475B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0FE94F-D33E-5B3F-AE28-BCD5C07BD6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C154410-A935-32FE-6B3A-BCCDB64C4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23901-3505-D645-AB4D-273C4E151471}" type="datetimeFigureOut">
              <a:rPr kumimoji="1" lang="ko-Kore-KR" altLang="en-US" smtClean="0"/>
              <a:t>07/04/2023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99E7F0F-5117-2082-79FA-D743E007A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93B696-216E-B500-3B51-FB4B1E1FB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C2576-58BD-C946-82C2-0F969D45FD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87062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A8EB80-11AD-E1F2-EFC8-B165271A5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B713A35-FBC4-5174-567A-0AC957EA0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23901-3505-D645-AB4D-273C4E151471}" type="datetimeFigureOut">
              <a:rPr kumimoji="1" lang="ko-Kore-KR" altLang="en-US" smtClean="0"/>
              <a:t>07/04/2023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96574E-EBB9-0515-DF12-3EF835CF1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0463BEF-A204-F610-2387-10B8E7760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C2576-58BD-C946-82C2-0F969D45FD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3741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710EFD-F49F-2835-0B76-C630B4D8F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23901-3505-D645-AB4D-273C4E151471}" type="datetimeFigureOut">
              <a:rPr kumimoji="1" lang="ko-Kore-KR" altLang="en-US" smtClean="0"/>
              <a:t>07/04/2023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23AE353-BAF1-8820-4BE8-19630B5FD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6C61AB-B6FC-763A-CF31-10F2ACC74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C2576-58BD-C946-82C2-0F969D45FD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8625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1B997-8D9A-285F-72C5-EC26937B4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75749-DA79-411C-8251-037ABD4FF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89C780-E387-3C35-F369-106ED28EF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328FE3-9876-4B3D-33E2-C07F9C474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23901-3505-D645-AB4D-273C4E151471}" type="datetimeFigureOut">
              <a:rPr kumimoji="1" lang="ko-Kore-KR" altLang="en-US" smtClean="0"/>
              <a:t>07/04/2023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4A9B7D-8717-4CD2-3EAB-C63F3413E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5A444D-F312-496E-D0A1-82AFB278E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C2576-58BD-C946-82C2-0F969D45FD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5758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49CED-98DF-254C-0EB4-AE47F6E2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C4EDD42-5204-5454-CD11-85BFF5BC86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81F16A-987C-BEDA-9CE3-FCB4D9EB11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54466B-52F0-31EF-6B4B-0F4306A2E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23901-3505-D645-AB4D-273C4E151471}" type="datetimeFigureOut">
              <a:rPr kumimoji="1" lang="ko-Kore-KR" altLang="en-US" smtClean="0"/>
              <a:t>07/04/2023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03DAB2-354A-12D5-813A-42E6D2F23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D27CDA-03FE-D0D3-A96F-405F66E66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C2576-58BD-C946-82C2-0F969D45FD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32224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0D991B4-31F1-0ACA-DABB-17478FEE5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B0FE89-6E74-2529-965D-09AB42A38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A2B920-DCC3-73ED-8FC4-03DFAA291F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523901-3505-D645-AB4D-273C4E151471}" type="datetimeFigureOut">
              <a:rPr kumimoji="1" lang="ko-Kore-KR" altLang="en-US" smtClean="0"/>
              <a:t>07/04/2023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D7AF93-2963-7C23-AB73-78EC120F7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6CFEE0-9B39-4E7D-286F-9A056AA28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C2576-58BD-C946-82C2-0F969D45FD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901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EF594D98-0CC7-96BE-A07C-9381F297C73D}"/>
              </a:ext>
            </a:extLst>
          </p:cNvPr>
          <p:cNvGrpSpPr/>
          <p:nvPr/>
        </p:nvGrpSpPr>
        <p:grpSpPr>
          <a:xfrm>
            <a:off x="968280" y="943583"/>
            <a:ext cx="5680170" cy="4834038"/>
            <a:chOff x="1482630" y="2613158"/>
            <a:chExt cx="4984086" cy="4278828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9171ABF-FE0B-B790-FE37-4FF9A8349DCE}"/>
                </a:ext>
              </a:extLst>
            </p:cNvPr>
            <p:cNvGrpSpPr/>
            <p:nvPr/>
          </p:nvGrpSpPr>
          <p:grpSpPr>
            <a:xfrm>
              <a:off x="1482630" y="2613158"/>
              <a:ext cx="4984086" cy="2833102"/>
              <a:chOff x="1948795" y="2660699"/>
              <a:chExt cx="4984086" cy="2833102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C87B739C-A323-61BD-DAAD-F681EDA239E4}"/>
                  </a:ext>
                </a:extLst>
              </p:cNvPr>
              <p:cNvGrpSpPr/>
              <p:nvPr/>
            </p:nvGrpSpPr>
            <p:grpSpPr>
              <a:xfrm>
                <a:off x="1948795" y="2660699"/>
                <a:ext cx="4984086" cy="1384747"/>
                <a:chOff x="1948795" y="2402694"/>
                <a:chExt cx="4984086" cy="1384747"/>
              </a:xfrm>
            </p:grpSpPr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1E2A3C1F-2203-AF5C-2703-2572C3B6324E}"/>
                    </a:ext>
                  </a:extLst>
                </p:cNvPr>
                <p:cNvSpPr txBox="1"/>
                <p:nvPr/>
              </p:nvSpPr>
              <p:spPr>
                <a:xfrm>
                  <a:off x="1948795" y="2942917"/>
                  <a:ext cx="4984086" cy="8445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en-US" sz="2800" b="1" dirty="0">
                      <a:solidFill>
                        <a:srgbClr val="13AC40"/>
                      </a:solidFill>
                      <a:latin typeface="+mj-ea"/>
                      <a:ea typeface="+mj-ea"/>
                    </a:rPr>
                    <a:t>C</a:t>
                  </a:r>
                  <a:r>
                    <a:rPr kumimoji="1" lang="en-US" altLang="en-US" sz="2800" b="1" dirty="0">
                      <a:latin typeface="+mj-ea"/>
                      <a:ea typeface="+mj-ea"/>
                    </a:rPr>
                    <a:t>rop </a:t>
                  </a:r>
                  <a:r>
                    <a:rPr kumimoji="1" lang="en-US" altLang="en-US" sz="2800" b="1" dirty="0">
                      <a:solidFill>
                        <a:srgbClr val="13AC40"/>
                      </a:solidFill>
                      <a:latin typeface="+mj-ea"/>
                      <a:ea typeface="+mj-ea"/>
                    </a:rPr>
                    <a:t>P</a:t>
                  </a:r>
                  <a:r>
                    <a:rPr kumimoji="1" lang="en-US" altLang="en-US" sz="2800" b="1" dirty="0">
                      <a:latin typeface="+mj-ea"/>
                      <a:ea typeface="+mj-ea"/>
                    </a:rPr>
                    <a:t>est </a:t>
                  </a:r>
                  <a:r>
                    <a:rPr kumimoji="1" lang="en-US" altLang="en-US" sz="2800" b="1" dirty="0" err="1">
                      <a:solidFill>
                        <a:srgbClr val="13AC40"/>
                      </a:solidFill>
                      <a:latin typeface="+mj-ea"/>
                      <a:ea typeface="+mj-ea"/>
                    </a:rPr>
                    <a:t>D</a:t>
                  </a:r>
                  <a:r>
                    <a:rPr kumimoji="1" lang="en-US" altLang="en-US" sz="2800" b="1" dirty="0" err="1">
                      <a:latin typeface="+mj-ea"/>
                      <a:ea typeface="+mj-ea"/>
                    </a:rPr>
                    <a:t>iagnnosts</a:t>
                  </a:r>
                  <a:r>
                    <a:rPr kumimoji="1" lang="en-US" altLang="en-US" sz="2800" b="1" dirty="0">
                      <a:latin typeface="+mj-ea"/>
                      <a:ea typeface="+mj-ea"/>
                    </a:rPr>
                    <a:t> </a:t>
                  </a:r>
                  <a:r>
                    <a:rPr kumimoji="1" lang="en-US" altLang="en-US" sz="2800" b="1" dirty="0">
                      <a:solidFill>
                        <a:srgbClr val="13AC40"/>
                      </a:solidFill>
                      <a:latin typeface="+mj-ea"/>
                      <a:ea typeface="+mj-ea"/>
                    </a:rPr>
                    <a:t>S</a:t>
                  </a:r>
                  <a:r>
                    <a:rPr kumimoji="1" lang="en-US" altLang="en-US" sz="2800" b="1" dirty="0">
                      <a:latin typeface="+mj-ea"/>
                      <a:ea typeface="+mj-ea"/>
                    </a:rPr>
                    <a:t>ystem</a:t>
                  </a:r>
                </a:p>
                <a:p>
                  <a:endParaRPr kumimoji="1" lang="ko-Kore-KR" altLang="en-US" sz="2800" b="1" dirty="0">
                    <a:solidFill>
                      <a:srgbClr val="13AC40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649F374-5F70-BA66-9E45-FCCC479B8C5C}"/>
                    </a:ext>
                  </a:extLst>
                </p:cNvPr>
                <p:cNvSpPr txBox="1"/>
                <p:nvPr/>
              </p:nvSpPr>
              <p:spPr>
                <a:xfrm>
                  <a:off x="1983520" y="2402694"/>
                  <a:ext cx="4514758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28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이미지와 </a:t>
                  </a:r>
                  <a:r>
                    <a:rPr kumimoji="1" lang="en-US" altLang="ko-KR" sz="28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csv </a:t>
                  </a:r>
                  <a:r>
                    <a:rPr kumimoji="1" lang="ko-KR" altLang="en-US" sz="28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데이터를 활용한</a:t>
                  </a:r>
                  <a:endParaRPr kumimoji="1" lang="ko-Kore-KR" altLang="en-US" sz="28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F73A90-5A14-0D01-B88C-8971106E31B7}"/>
                  </a:ext>
                </a:extLst>
              </p:cNvPr>
              <p:cNvSpPr txBox="1"/>
              <p:nvPr/>
            </p:nvSpPr>
            <p:spPr>
              <a:xfrm>
                <a:off x="1983520" y="3901465"/>
                <a:ext cx="3789751" cy="1592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endParaRPr lang="en-US" altLang="ko-KR" sz="2800" b="1" dirty="0"/>
              </a:p>
              <a:p>
                <a:pPr algn="just"/>
                <a:r>
                  <a:rPr lang="ko-KR" altLang="en-US" sz="2800" b="1" dirty="0"/>
                  <a:t>농업 환경 변화에 따른 작물 병충해 진단 </a:t>
                </a:r>
                <a:r>
                  <a:rPr lang="en-US" altLang="ko-KR" sz="2800" b="1" dirty="0"/>
                  <a:t>AI</a:t>
                </a:r>
                <a:endParaRPr lang="ko-KR" altLang="en-US" sz="2800" b="1" dirty="0"/>
              </a:p>
              <a:p>
                <a:pPr algn="just">
                  <a:lnSpc>
                    <a:spcPct val="150000"/>
                  </a:lnSpc>
                </a:pPr>
                <a:endParaRPr kumimoji="1"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C015567-AC74-9B62-1C77-E6C8523F521A}"/>
                </a:ext>
              </a:extLst>
            </p:cNvPr>
            <p:cNvSpPr txBox="1"/>
            <p:nvPr/>
          </p:nvSpPr>
          <p:spPr>
            <a:xfrm>
              <a:off x="1482630" y="5538193"/>
              <a:ext cx="3789751" cy="1353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endParaRPr kumimoji="1"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just">
                <a:lnSpc>
                  <a:spcPct val="150000"/>
                </a:lnSpc>
              </a:pPr>
              <a:r>
                <a:rPr kumimoji="1" lang="ko-KR" altLang="en-US" sz="2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러닝머신</a:t>
              </a:r>
              <a:r>
                <a:rPr kumimoji="1"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(learning machine)</a:t>
              </a:r>
              <a:endParaRPr kumimoji="1" lang="en-US" altLang="ko-Kore-KR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just">
                <a:lnSpc>
                  <a:spcPct val="150000"/>
                </a:lnSpc>
              </a:pPr>
              <a:r>
                <a:rPr kumimoji="1"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우영웅</a:t>
              </a:r>
              <a:r>
                <a:rPr kumimoji="1"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kumimoji="1"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이재경</a:t>
              </a:r>
              <a:r>
                <a:rPr kumimoji="1"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kumimoji="1"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김민규</a:t>
              </a:r>
              <a:r>
                <a:rPr kumimoji="1"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kumimoji="1"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kumimoji="1"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정찬빈</a:t>
              </a:r>
              <a:endParaRPr kumimoji="1" lang="ko-Kore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9796">
            <a:off x="6880790" y="2225161"/>
            <a:ext cx="4111059" cy="177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17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697394-2695-9AC5-5906-B86662FFA1F4}"/>
              </a:ext>
            </a:extLst>
          </p:cNvPr>
          <p:cNvSpPr txBox="1"/>
          <p:nvPr/>
        </p:nvSpPr>
        <p:spPr>
          <a:xfrm>
            <a:off x="300316" y="275483"/>
            <a:ext cx="2151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기대효과</a:t>
            </a:r>
            <a:endParaRPr kumimoji="1" lang="en-US" altLang="ko-KR" sz="2400" b="1" dirty="0"/>
          </a:p>
        </p:txBody>
      </p:sp>
      <p:grpSp>
        <p:nvGrpSpPr>
          <p:cNvPr id="2" name="그룹 1"/>
          <p:cNvGrpSpPr/>
          <p:nvPr/>
        </p:nvGrpSpPr>
        <p:grpSpPr>
          <a:xfrm>
            <a:off x="2640873" y="3595474"/>
            <a:ext cx="4709807" cy="2776666"/>
            <a:chOff x="2070752" y="1004674"/>
            <a:chExt cx="4709807" cy="277666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9FB3641-7111-68CE-185C-50C1BA7B2317}"/>
                </a:ext>
              </a:extLst>
            </p:cNvPr>
            <p:cNvSpPr/>
            <p:nvPr/>
          </p:nvSpPr>
          <p:spPr>
            <a:xfrm>
              <a:off x="2070752" y="1518273"/>
              <a:ext cx="1980000" cy="107364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rgbClr val="FFFFFF"/>
                  </a:solidFill>
                  <a:ea typeface="맑은 고딕"/>
                  <a:cs typeface="Calibri"/>
                </a:rPr>
                <a:t>병충해 </a:t>
              </a:r>
              <a:endParaRPr lang="en-US" altLang="ko-KR" dirty="0">
                <a:solidFill>
                  <a:srgbClr val="FFFFFF"/>
                </a:solidFill>
                <a:ea typeface="맑은 고딕"/>
                <a:cs typeface="Calibri"/>
              </a:endParaRPr>
            </a:p>
            <a:p>
              <a:pPr algn="ctr"/>
              <a:r>
                <a:rPr lang="ko-KR" altLang="en-US" dirty="0">
                  <a:solidFill>
                    <a:srgbClr val="FFFFFF"/>
                  </a:solidFill>
                  <a:ea typeface="맑은 고딕"/>
                  <a:cs typeface="Calibri"/>
                </a:rPr>
                <a:t>발생을 적기에 확인</a:t>
              </a: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3516046-1A3F-F3CC-C31D-90B757FE18E0}"/>
                </a:ext>
              </a:extLst>
            </p:cNvPr>
            <p:cNvSpPr/>
            <p:nvPr/>
          </p:nvSpPr>
          <p:spPr>
            <a:xfrm>
              <a:off x="2121208" y="2707694"/>
              <a:ext cx="1980000" cy="107364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rgbClr val="FFFFFF"/>
                  </a:solidFill>
                  <a:ea typeface="맑은 고딕"/>
                  <a:cs typeface="Calibri"/>
                </a:rPr>
                <a:t>연간 </a:t>
              </a:r>
              <a:endParaRPr lang="en-US" altLang="ko-KR" dirty="0">
                <a:solidFill>
                  <a:srgbClr val="FFFFFF"/>
                </a:solidFill>
                <a:ea typeface="맑은 고딕"/>
                <a:cs typeface="Calibri"/>
              </a:endParaRPr>
            </a:p>
            <a:p>
              <a:pPr algn="ctr"/>
              <a:r>
                <a:rPr lang="ko-KR" altLang="en-US" dirty="0">
                  <a:solidFill>
                    <a:srgbClr val="FFFFFF"/>
                  </a:solidFill>
                  <a:ea typeface="맑은 고딕"/>
                  <a:cs typeface="Calibri"/>
                </a:rPr>
                <a:t>방제 횟수</a:t>
              </a:r>
              <a:endParaRPr lang="en-US" altLang="ko-KR" dirty="0">
                <a:solidFill>
                  <a:srgbClr val="FFFFFF"/>
                </a:solidFill>
                <a:ea typeface="맑은 고딕"/>
                <a:cs typeface="Calibri"/>
              </a:endParaRPr>
            </a:p>
            <a:p>
              <a:pPr algn="ctr"/>
              <a:r>
                <a:rPr lang="ko-KR" altLang="en-US" dirty="0">
                  <a:solidFill>
                    <a:srgbClr val="FFFFFF"/>
                  </a:solidFill>
                  <a:ea typeface="맑은 고딕"/>
                  <a:cs typeface="Calibri"/>
                </a:rPr>
                <a:t>감소</a:t>
              </a:r>
              <a:endParaRPr lang="en-US" altLang="ko-KR" dirty="0">
                <a:solidFill>
                  <a:srgbClr val="FFFFFF"/>
                </a:solidFill>
                <a:ea typeface="맑은 고딕"/>
                <a:cs typeface="Calibri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33F0142-294C-B87C-7274-F06354E9924D}"/>
                </a:ext>
              </a:extLst>
            </p:cNvPr>
            <p:cNvSpPr txBox="1"/>
            <p:nvPr/>
          </p:nvSpPr>
          <p:spPr>
            <a:xfrm>
              <a:off x="2274945" y="1010079"/>
              <a:ext cx="16725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b="1" dirty="0">
                  <a:ea typeface="맑은 고딕"/>
                  <a:cs typeface="Calibri"/>
                </a:rPr>
                <a:t>기대효과 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4279CC-43C0-0101-8714-234416120483}"/>
                </a:ext>
              </a:extLst>
            </p:cNvPr>
            <p:cNvSpPr txBox="1"/>
            <p:nvPr/>
          </p:nvSpPr>
          <p:spPr>
            <a:xfrm>
              <a:off x="4954551" y="1004674"/>
              <a:ext cx="16725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b="1" dirty="0"/>
                <a:t>UN SDGs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7D532A5-D6DA-B8A4-B023-954E0B88482A}"/>
                </a:ext>
              </a:extLst>
            </p:cNvPr>
            <p:cNvSpPr/>
            <p:nvPr/>
          </p:nvSpPr>
          <p:spPr>
            <a:xfrm>
              <a:off x="4801069" y="1518273"/>
              <a:ext cx="1979490" cy="1073646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식량 안보를 달성</a:t>
              </a:r>
              <a:endParaRPr lang="ko-KR" altLang="en-US" dirty="0">
                <a:solidFill>
                  <a:schemeClr val="bg1"/>
                </a:solidFill>
                <a:ea typeface="맑은 고딕"/>
                <a:cs typeface="Calibri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38D3A4F-D141-5426-AF2E-9FAC37A25ABA}"/>
                </a:ext>
              </a:extLst>
            </p:cNvPr>
            <p:cNvSpPr/>
            <p:nvPr/>
          </p:nvSpPr>
          <p:spPr>
            <a:xfrm>
              <a:off x="4801069" y="2707694"/>
              <a:ext cx="1979490" cy="1073646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지속 가능한 농업을 강화</a:t>
              </a:r>
              <a:endParaRPr lang="ko-KR" altLang="en-US" dirty="0">
                <a:solidFill>
                  <a:schemeClr val="bg1"/>
                </a:solidFill>
                <a:ea typeface="맑은 고딕"/>
                <a:cs typeface="Calibri"/>
              </a:endParaRPr>
            </a:p>
          </p:txBody>
        </p:sp>
      </p:grpSp>
      <p:pic>
        <p:nvPicPr>
          <p:cNvPr id="1026" name="Picture 2" descr="http://www.kb21.org/img/demo01/sub/undg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753" y="983960"/>
            <a:ext cx="5306048" cy="230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226824-3510-5D39-E81E-43CCB7993239}"/>
              </a:ext>
            </a:extLst>
          </p:cNvPr>
          <p:cNvSpPr/>
          <p:nvPr/>
        </p:nvSpPr>
        <p:spPr>
          <a:xfrm>
            <a:off x="9613649" y="0"/>
            <a:ext cx="2578351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2038">
            <a:off x="8080941" y="2419351"/>
            <a:ext cx="3273706" cy="140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93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9796">
            <a:off x="3908988" y="2377561"/>
            <a:ext cx="4111059" cy="177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79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71592E-A97F-9FD5-83C6-48D4CF2223B6}"/>
              </a:ext>
            </a:extLst>
          </p:cNvPr>
          <p:cNvSpPr txBox="1"/>
          <p:nvPr/>
        </p:nvSpPr>
        <p:spPr>
          <a:xfrm>
            <a:off x="3069850" y="2878024"/>
            <a:ext cx="2151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2800" dirty="0"/>
              <a:t>목차</a:t>
            </a:r>
            <a:endParaRPr kumimoji="1" lang="ko-Kore-KR" altLang="en-US" sz="2800" dirty="0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5DD23CAC-C9CD-1A90-BF18-3F2BCE49A6C3}"/>
              </a:ext>
            </a:extLst>
          </p:cNvPr>
          <p:cNvCxnSpPr>
            <a:cxnSpLocks/>
          </p:cNvCxnSpPr>
          <p:nvPr/>
        </p:nvCxnSpPr>
        <p:spPr>
          <a:xfrm>
            <a:off x="6051177" y="1192306"/>
            <a:ext cx="0" cy="458096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A13F896-34B2-5BDF-74B2-C61F2CCE96BC}"/>
              </a:ext>
            </a:extLst>
          </p:cNvPr>
          <p:cNvSpPr txBox="1"/>
          <p:nvPr/>
        </p:nvSpPr>
        <p:spPr>
          <a:xfrm>
            <a:off x="6399122" y="1192306"/>
            <a:ext cx="4778188" cy="4417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2400" b="1" dirty="0"/>
              <a:t>-</a:t>
            </a:r>
            <a:r>
              <a:rPr kumimoji="1" lang="ko-KR" altLang="en-US" sz="2400" b="1" dirty="0"/>
              <a:t>   팀 소개</a:t>
            </a:r>
            <a:endParaRPr kumimoji="1" lang="en-US" altLang="ko-KR" sz="2400" b="1" dirty="0"/>
          </a:p>
          <a:p>
            <a:pPr>
              <a:lnSpc>
                <a:spcPct val="200000"/>
              </a:lnSpc>
            </a:pPr>
            <a:r>
              <a:rPr kumimoji="1" lang="en-US" altLang="ko-KR" sz="2400" b="1" dirty="0"/>
              <a:t>-</a:t>
            </a:r>
            <a:r>
              <a:rPr kumimoji="1" lang="ko-KR" altLang="en-US" sz="2400" b="1" dirty="0"/>
              <a:t>   문제 인식</a:t>
            </a:r>
            <a:endParaRPr kumimoji="1" lang="en-US" altLang="ko-KR" sz="2400" b="1" dirty="0"/>
          </a:p>
          <a:p>
            <a:pPr>
              <a:lnSpc>
                <a:spcPct val="200000"/>
              </a:lnSpc>
            </a:pPr>
            <a:r>
              <a:rPr kumimoji="1" lang="en-US" altLang="ko-KR" sz="2400" b="1" dirty="0"/>
              <a:t>-   </a:t>
            </a:r>
            <a:r>
              <a:rPr kumimoji="1" lang="ko-KR" altLang="en-US" sz="2400" b="1" dirty="0"/>
              <a:t>해결 방법</a:t>
            </a:r>
            <a:endParaRPr kumimoji="1" lang="en-US" altLang="ko-KR" sz="2400" b="1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2400" b="1" dirty="0"/>
              <a:t>기술 구현</a:t>
            </a:r>
            <a:endParaRPr kumimoji="1" lang="en-US" altLang="ko-KR" sz="2400" b="1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2400" b="1" dirty="0"/>
              <a:t>참고 사례</a:t>
            </a:r>
            <a:endParaRPr kumimoji="1" lang="en-US" altLang="ko-KR" sz="2400" b="1" dirty="0"/>
          </a:p>
          <a:p>
            <a:pPr>
              <a:lnSpc>
                <a:spcPct val="200000"/>
              </a:lnSpc>
            </a:pPr>
            <a:r>
              <a:rPr kumimoji="1" lang="en-US" altLang="ko-KR" sz="2400" b="1" dirty="0"/>
              <a:t>-</a:t>
            </a:r>
            <a:r>
              <a:rPr kumimoji="1" lang="ko-KR" altLang="en-US" sz="2400" b="1" dirty="0"/>
              <a:t>   </a:t>
            </a:r>
            <a:r>
              <a:rPr kumimoji="1" lang="en-US" altLang="ko-KR" sz="2400" b="1" dirty="0"/>
              <a:t>SDGs</a:t>
            </a:r>
            <a:r>
              <a:rPr kumimoji="1" lang="ko-KR" altLang="en-US" sz="2400" b="1" dirty="0"/>
              <a:t>기대효과 </a:t>
            </a:r>
            <a:endParaRPr kumimoji="1"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813945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B820E2-C053-D9D8-DEA1-BD90B1390B15}"/>
              </a:ext>
            </a:extLst>
          </p:cNvPr>
          <p:cNvSpPr txBox="1"/>
          <p:nvPr/>
        </p:nvSpPr>
        <p:spPr>
          <a:xfrm>
            <a:off x="945774" y="788002"/>
            <a:ext cx="2151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/>
              <a:t>팀 소개</a:t>
            </a:r>
            <a:endParaRPr kumimoji="1" lang="ko-Kore-KR" altLang="en-US" sz="2400" b="1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F005C87-FE35-3944-B50C-2E40A67E67CE}"/>
              </a:ext>
            </a:extLst>
          </p:cNvPr>
          <p:cNvGrpSpPr/>
          <p:nvPr/>
        </p:nvGrpSpPr>
        <p:grpSpPr>
          <a:xfrm>
            <a:off x="1116105" y="2200835"/>
            <a:ext cx="9959789" cy="2456330"/>
            <a:chOff x="672353" y="1873623"/>
            <a:chExt cx="9959789" cy="24563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6D3733A-539C-9BFC-2D2B-4873D5C2B0F6}"/>
                </a:ext>
              </a:extLst>
            </p:cNvPr>
            <p:cNvSpPr/>
            <p:nvPr/>
          </p:nvSpPr>
          <p:spPr>
            <a:xfrm>
              <a:off x="672353" y="1873624"/>
              <a:ext cx="1810871" cy="2456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C845638-540E-7FC0-C5AE-E4573E522F8A}"/>
                </a:ext>
              </a:extLst>
            </p:cNvPr>
            <p:cNvSpPr/>
            <p:nvPr/>
          </p:nvSpPr>
          <p:spPr>
            <a:xfrm>
              <a:off x="3388659" y="1873624"/>
              <a:ext cx="1810871" cy="2456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E25178E-C350-E280-E90B-751E2CDF3C5C}"/>
                </a:ext>
              </a:extLst>
            </p:cNvPr>
            <p:cNvSpPr/>
            <p:nvPr/>
          </p:nvSpPr>
          <p:spPr>
            <a:xfrm>
              <a:off x="6104965" y="1873624"/>
              <a:ext cx="1810871" cy="2456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2FE1D2D-7F83-22EE-9650-F539AB8870D4}"/>
                </a:ext>
              </a:extLst>
            </p:cNvPr>
            <p:cNvSpPr/>
            <p:nvPr/>
          </p:nvSpPr>
          <p:spPr>
            <a:xfrm>
              <a:off x="8821271" y="1873623"/>
              <a:ext cx="1810871" cy="2456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1AD2E51-9DB6-53CE-A593-67B7604BC0E5}"/>
              </a:ext>
            </a:extLst>
          </p:cNvPr>
          <p:cNvSpPr txBox="1"/>
          <p:nvPr/>
        </p:nvSpPr>
        <p:spPr>
          <a:xfrm>
            <a:off x="1116105" y="4800599"/>
            <a:ext cx="1810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err="1"/>
              <a:t>우영웅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99F0D6-E998-F186-5192-BAB39121CACE}"/>
              </a:ext>
            </a:extLst>
          </p:cNvPr>
          <p:cNvSpPr txBox="1"/>
          <p:nvPr/>
        </p:nvSpPr>
        <p:spPr>
          <a:xfrm>
            <a:off x="3832411" y="4800599"/>
            <a:ext cx="1810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김민규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4C4E37-3F7E-2521-34E7-74E76DF3BB8D}"/>
              </a:ext>
            </a:extLst>
          </p:cNvPr>
          <p:cNvSpPr txBox="1"/>
          <p:nvPr/>
        </p:nvSpPr>
        <p:spPr>
          <a:xfrm>
            <a:off x="6548717" y="4800599"/>
            <a:ext cx="1810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이재경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CF8434-9F70-BD7C-D783-4B18D2880C33}"/>
              </a:ext>
            </a:extLst>
          </p:cNvPr>
          <p:cNvSpPr txBox="1"/>
          <p:nvPr/>
        </p:nvSpPr>
        <p:spPr>
          <a:xfrm>
            <a:off x="9265023" y="4800599"/>
            <a:ext cx="1810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err="1"/>
              <a:t>정찬빈</a:t>
            </a:r>
            <a:endParaRPr kumimoji="1" lang="ko-Kore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FEF306-0FBC-0F2A-3334-0B0C4720DFAB}"/>
              </a:ext>
            </a:extLst>
          </p:cNvPr>
          <p:cNvSpPr/>
          <p:nvPr/>
        </p:nvSpPr>
        <p:spPr>
          <a:xfrm>
            <a:off x="1116105" y="1896035"/>
            <a:ext cx="1810871" cy="2151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7136B8-B0BC-2B72-4107-715F4FBDE38D}"/>
              </a:ext>
            </a:extLst>
          </p:cNvPr>
          <p:cNvSpPr/>
          <p:nvPr/>
        </p:nvSpPr>
        <p:spPr>
          <a:xfrm>
            <a:off x="3832411" y="1896035"/>
            <a:ext cx="1810871" cy="2151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0668A7-7623-5735-7C69-35EF62D9FEBB}"/>
              </a:ext>
            </a:extLst>
          </p:cNvPr>
          <p:cNvSpPr/>
          <p:nvPr/>
        </p:nvSpPr>
        <p:spPr>
          <a:xfrm>
            <a:off x="6548716" y="1896034"/>
            <a:ext cx="1810871" cy="2151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F2544D-E87C-917A-667C-CF7DCB3CDFEA}"/>
              </a:ext>
            </a:extLst>
          </p:cNvPr>
          <p:cNvSpPr/>
          <p:nvPr/>
        </p:nvSpPr>
        <p:spPr>
          <a:xfrm>
            <a:off x="9265023" y="1896033"/>
            <a:ext cx="1810871" cy="2151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3E81AE-3D46-EAC1-04C0-F933D2056EFB}"/>
              </a:ext>
            </a:extLst>
          </p:cNvPr>
          <p:cNvSpPr txBox="1"/>
          <p:nvPr/>
        </p:nvSpPr>
        <p:spPr>
          <a:xfrm>
            <a:off x="3832410" y="5254280"/>
            <a:ext cx="18108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인공지능</a:t>
            </a:r>
            <a:r>
              <a:rPr kumimoji="1"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엔지니어</a:t>
            </a:r>
            <a:endParaRPr kumimoji="1" lang="ko-Kore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AF42FF-B940-69C6-1D52-AE05E0D0002C}"/>
              </a:ext>
            </a:extLst>
          </p:cNvPr>
          <p:cNvSpPr txBox="1"/>
          <p:nvPr/>
        </p:nvSpPr>
        <p:spPr>
          <a:xfrm>
            <a:off x="6548716" y="5254280"/>
            <a:ext cx="18108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ML </a:t>
            </a:r>
            <a:r>
              <a:rPr kumimoji="1"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엔지니어</a:t>
            </a:r>
            <a:endParaRPr kumimoji="1" lang="ko-Kore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314849-822D-8E66-3DC0-3493F27575C6}"/>
              </a:ext>
            </a:extLst>
          </p:cNvPr>
          <p:cNvSpPr txBox="1"/>
          <p:nvPr/>
        </p:nvSpPr>
        <p:spPr>
          <a:xfrm>
            <a:off x="9265022" y="5254280"/>
            <a:ext cx="18108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인공지능 엔지니어</a:t>
            </a:r>
            <a:endParaRPr kumimoji="1" lang="ko-Kore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32" name="Picture 8" descr="가칭)경북소프트웨어고등학교">
            <a:extLst>
              <a:ext uri="{FF2B5EF4-FFF2-40B4-BE49-F238E27FC236}">
                <a16:creationId xmlns:a16="http://schemas.microsoft.com/office/drawing/2014/main" id="{4AB79174-3D74-991A-36A9-61CAEE6A73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84" b="23528"/>
          <a:stretch/>
        </p:blipFill>
        <p:spPr bwMode="auto">
          <a:xfrm>
            <a:off x="9481898" y="1919378"/>
            <a:ext cx="1377117" cy="16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가칭)경북소프트웨어고등학교">
            <a:extLst>
              <a:ext uri="{FF2B5EF4-FFF2-40B4-BE49-F238E27FC236}">
                <a16:creationId xmlns:a16="http://schemas.microsoft.com/office/drawing/2014/main" id="{4AB79174-3D74-991A-36A9-61CAEE6A73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84" b="23528"/>
          <a:stretch/>
        </p:blipFill>
        <p:spPr bwMode="auto">
          <a:xfrm>
            <a:off x="6765182" y="1922463"/>
            <a:ext cx="1377117" cy="16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8" descr="가칭)경북소프트웨어고등학교">
            <a:extLst>
              <a:ext uri="{FF2B5EF4-FFF2-40B4-BE49-F238E27FC236}">
                <a16:creationId xmlns:a16="http://schemas.microsoft.com/office/drawing/2014/main" id="{4AB79174-3D74-991A-36A9-61CAEE6A73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84" b="23528"/>
          <a:stretch/>
        </p:blipFill>
        <p:spPr bwMode="auto">
          <a:xfrm>
            <a:off x="4048054" y="1916408"/>
            <a:ext cx="1377117" cy="16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가칭)경북소프트웨어고등학교">
            <a:extLst>
              <a:ext uri="{FF2B5EF4-FFF2-40B4-BE49-F238E27FC236}">
                <a16:creationId xmlns:a16="http://schemas.microsoft.com/office/drawing/2014/main" id="{4AB79174-3D74-991A-36A9-61CAEE6A73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84" b="23528"/>
          <a:stretch/>
        </p:blipFill>
        <p:spPr bwMode="auto">
          <a:xfrm>
            <a:off x="1332158" y="1924408"/>
            <a:ext cx="1377117" cy="16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6" t="30857" r="25834" b="20359"/>
          <a:stretch/>
        </p:blipFill>
        <p:spPr>
          <a:xfrm rot="5400000">
            <a:off x="791638" y="2510698"/>
            <a:ext cx="2470932" cy="1821999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1469" y="2224441"/>
            <a:ext cx="1824542" cy="243272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7611" y="2186231"/>
            <a:ext cx="1852754" cy="2470933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7940" y="2200835"/>
            <a:ext cx="1841804" cy="245632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B3E81AE-3D46-EAC1-04C0-F933D2056EFB}"/>
              </a:ext>
            </a:extLst>
          </p:cNvPr>
          <p:cNvSpPr txBox="1"/>
          <p:nvPr/>
        </p:nvSpPr>
        <p:spPr>
          <a:xfrm>
            <a:off x="1127233" y="5254280"/>
            <a:ext cx="18108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Deep Learning </a:t>
            </a:r>
            <a:r>
              <a:rPr kumimoji="1"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엔지니어</a:t>
            </a:r>
            <a:endParaRPr kumimoji="1" lang="ko-Kore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360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433349B-2B3A-C2C2-A842-59FC76AF9AAC}"/>
              </a:ext>
            </a:extLst>
          </p:cNvPr>
          <p:cNvGrpSpPr/>
          <p:nvPr/>
        </p:nvGrpSpPr>
        <p:grpSpPr>
          <a:xfrm>
            <a:off x="300316" y="275483"/>
            <a:ext cx="4155145" cy="826529"/>
            <a:chOff x="945774" y="788002"/>
            <a:chExt cx="4155145" cy="82652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140BD04-60D6-A742-4EF0-AC00160AEC9A}"/>
                </a:ext>
              </a:extLst>
            </p:cNvPr>
            <p:cNvSpPr txBox="1"/>
            <p:nvPr/>
          </p:nvSpPr>
          <p:spPr>
            <a:xfrm>
              <a:off x="945774" y="788002"/>
              <a:ext cx="21515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b="1"/>
                <a:t>문제 인식</a:t>
              </a:r>
              <a:endParaRPr kumimoji="1" lang="ko-Kore-KR" altLang="en-US" sz="2400" b="1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68D6213-C2DB-0109-92C3-9495F78FFA68}"/>
                </a:ext>
              </a:extLst>
            </p:cNvPr>
            <p:cNvSpPr txBox="1"/>
            <p:nvPr/>
          </p:nvSpPr>
          <p:spPr>
            <a:xfrm>
              <a:off x="945774" y="1245199"/>
              <a:ext cx="4155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농업 환경 변화에 따른 작물 병해</a:t>
              </a:r>
              <a:endParaRPr kumimoji="1" lang="ko-Kore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B3D45DE-4C4B-D665-A37C-32BBCC7135CF}"/>
              </a:ext>
            </a:extLst>
          </p:cNvPr>
          <p:cNvSpPr txBox="1"/>
          <p:nvPr/>
        </p:nvSpPr>
        <p:spPr>
          <a:xfrm>
            <a:off x="8282266" y="732680"/>
            <a:ext cx="3555026" cy="6243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530352">
              <a:lnSpc>
                <a:spcPct val="150000"/>
              </a:lnSpc>
              <a:spcBef>
                <a:spcPts val="580"/>
              </a:spcBef>
            </a:pPr>
            <a:r>
              <a:rPr lang="en-US" altLang="ko-KR" sz="2000" b="1" dirty="0">
                <a:solidFill>
                  <a:schemeClr val="tx1">
                    <a:alpha val="80000"/>
                  </a:schemeClr>
                </a:solidFill>
                <a:latin typeface="맑은 고딕"/>
                <a:ea typeface="맑은 고딕"/>
                <a:cs typeface="Arial"/>
              </a:rPr>
              <a:t>&lt;</a:t>
            </a:r>
            <a:r>
              <a:rPr lang="ko-KR" altLang="en-US" sz="2000" b="1" dirty="0">
                <a:solidFill>
                  <a:schemeClr val="tx1">
                    <a:alpha val="80000"/>
                  </a:schemeClr>
                </a:solidFill>
                <a:latin typeface="맑은 고딕"/>
                <a:ea typeface="맑은 고딕"/>
                <a:cs typeface="Arial"/>
              </a:rPr>
              <a:t>작물 병충해로 인한 피해</a:t>
            </a:r>
            <a:r>
              <a:rPr lang="en-US" altLang="ko-KR" sz="2000" b="1" dirty="0">
                <a:solidFill>
                  <a:schemeClr val="tx1">
                    <a:alpha val="80000"/>
                  </a:schemeClr>
                </a:solidFill>
                <a:latin typeface="맑은 고딕"/>
                <a:ea typeface="맑은 고딕"/>
                <a:cs typeface="Arial"/>
              </a:rPr>
              <a:t>&gt;</a:t>
            </a:r>
          </a:p>
          <a:p>
            <a:pPr algn="ctr" defTabSz="530352">
              <a:lnSpc>
                <a:spcPct val="150000"/>
              </a:lnSpc>
              <a:spcBef>
                <a:spcPts val="580"/>
              </a:spcBef>
            </a:pPr>
            <a:endParaRPr lang="en-US" altLang="ko-KR" sz="900" kern="1200" dirty="0">
              <a:solidFill>
                <a:schemeClr val="tx1">
                  <a:alpha val="80000"/>
                </a:schemeClr>
              </a:solidFill>
              <a:latin typeface="맑은 고딕"/>
              <a:ea typeface="맑은 고딕"/>
              <a:cs typeface="Arial"/>
            </a:endParaRPr>
          </a:p>
          <a:p>
            <a:pPr marL="285750" indent="-285750" defTabSz="530352">
              <a:lnSpc>
                <a:spcPct val="150000"/>
              </a:lnSpc>
              <a:spcBef>
                <a:spcPts val="580"/>
              </a:spcBef>
              <a:buFontTx/>
              <a:buChar char="-"/>
            </a:pPr>
            <a:r>
              <a:rPr lang="ko-KR" altLang="en-US" dirty="0"/>
              <a:t>작물 병충해는 작물체에 이상증상을 일으키거나 생육을 저해하여 작물의 품질과 수량을 떨어뜨리는 주요 원인</a:t>
            </a:r>
            <a:endParaRPr lang="en-US" altLang="ko-KR" dirty="0">
              <a:solidFill>
                <a:schemeClr val="tx1">
                  <a:alpha val="80000"/>
                </a:schemeClr>
              </a:solidFill>
              <a:latin typeface="맑은 고딕"/>
              <a:ea typeface="맑은 고딕" panose="020B0503020000020004" pitchFamily="34" charset="-127"/>
              <a:cs typeface="Arial"/>
            </a:endParaRPr>
          </a:p>
          <a:p>
            <a:pPr marL="285750" indent="-285750" defTabSz="530352">
              <a:lnSpc>
                <a:spcPct val="150000"/>
              </a:lnSpc>
              <a:spcBef>
                <a:spcPts val="580"/>
              </a:spcBef>
              <a:buFontTx/>
              <a:buChar char="-"/>
            </a:pPr>
            <a:r>
              <a:rPr lang="ko-KR" altLang="en-US" dirty="0"/>
              <a:t>이로 인한 식량부족으로 많은 </a:t>
            </a:r>
            <a:r>
              <a:rPr lang="en-US" altLang="ko-KR" dirty="0"/>
              <a:t>     </a:t>
            </a:r>
            <a:r>
              <a:rPr lang="ko-KR" altLang="en-US" dirty="0"/>
              <a:t>사람들이 고통받고 있으며</a:t>
            </a:r>
            <a:r>
              <a:rPr lang="en-US" altLang="ko-KR" dirty="0"/>
              <a:t>, </a:t>
            </a:r>
            <a:r>
              <a:rPr lang="ko-KR" altLang="en-US" dirty="0"/>
              <a:t>농업에 심각한 피해</a:t>
            </a:r>
            <a:endParaRPr lang="en-US" altLang="ko-KR" dirty="0"/>
          </a:p>
          <a:p>
            <a:pPr defTabSz="530352">
              <a:lnSpc>
                <a:spcPct val="150000"/>
              </a:lnSpc>
              <a:spcBef>
                <a:spcPts val="580"/>
              </a:spcBef>
            </a:pPr>
            <a:endParaRPr lang="en-US" altLang="ko-KR" sz="1050" dirty="0"/>
          </a:p>
          <a:p>
            <a:pPr marL="285750" indent="-285750" defTabSz="530352">
              <a:lnSpc>
                <a:spcPct val="150000"/>
              </a:lnSpc>
              <a:spcBef>
                <a:spcPts val="580"/>
              </a:spcBef>
              <a:buFontTx/>
              <a:buChar char="-"/>
            </a:pPr>
            <a:r>
              <a:rPr lang="ko-KR" altLang="en-US" b="1" dirty="0"/>
              <a:t>바이러스성 병충해는 조기 진단과 방제가 중요 </a:t>
            </a:r>
            <a:endParaRPr lang="en-US" altLang="ko-KR" b="1" dirty="0"/>
          </a:p>
          <a:p>
            <a:pPr marL="285750" indent="-285750" defTabSz="530352">
              <a:lnSpc>
                <a:spcPct val="150000"/>
              </a:lnSpc>
              <a:spcBef>
                <a:spcPts val="580"/>
              </a:spcBef>
              <a:buFontTx/>
              <a:buChar char="-"/>
            </a:pPr>
            <a:endParaRPr lang="ko-KR" altLang="en-US" dirty="0">
              <a:solidFill>
                <a:schemeClr val="tx1">
                  <a:alpha val="80000"/>
                </a:schemeClr>
              </a:solidFill>
              <a:latin typeface="맑은 고딕"/>
              <a:ea typeface="맑은 고딕" panose="020B0503020000020004" pitchFamily="34" charset="-127"/>
              <a:cs typeface="Arial"/>
            </a:endParaRPr>
          </a:p>
          <a:p>
            <a:pPr marL="285750" indent="-285750" defTabSz="530352">
              <a:lnSpc>
                <a:spcPct val="150000"/>
              </a:lnSpc>
              <a:spcBef>
                <a:spcPts val="580"/>
              </a:spcBef>
              <a:buFontTx/>
              <a:buChar char="-"/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68"/>
          <a:stretch/>
        </p:blipFill>
        <p:spPr>
          <a:xfrm>
            <a:off x="1563280" y="1426221"/>
            <a:ext cx="5522634" cy="34099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43" y="4981542"/>
            <a:ext cx="6985359" cy="127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961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C0226824-3510-5D39-E81E-43CCB7993239}"/>
              </a:ext>
            </a:extLst>
          </p:cNvPr>
          <p:cNvSpPr/>
          <p:nvPr/>
        </p:nvSpPr>
        <p:spPr>
          <a:xfrm>
            <a:off x="6792469" y="1872044"/>
            <a:ext cx="4208906" cy="581027"/>
          </a:xfrm>
          <a:prstGeom prst="rect">
            <a:avLst/>
          </a:prstGeom>
          <a:solidFill>
            <a:srgbClr val="13AC4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0226824-3510-5D39-E81E-43CCB7993239}"/>
              </a:ext>
            </a:extLst>
          </p:cNvPr>
          <p:cNvSpPr/>
          <p:nvPr/>
        </p:nvSpPr>
        <p:spPr>
          <a:xfrm>
            <a:off x="890999" y="1885948"/>
            <a:ext cx="4536000" cy="581027"/>
          </a:xfrm>
          <a:prstGeom prst="rect">
            <a:avLst/>
          </a:prstGeom>
          <a:solidFill>
            <a:srgbClr val="13AC4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13AC4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0226824-3510-5D39-E81E-43CCB7993239}"/>
              </a:ext>
            </a:extLst>
          </p:cNvPr>
          <p:cNvSpPr/>
          <p:nvPr/>
        </p:nvSpPr>
        <p:spPr>
          <a:xfrm>
            <a:off x="6792469" y="2543173"/>
            <a:ext cx="4208906" cy="3410155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0226824-3510-5D39-E81E-43CCB7993239}"/>
              </a:ext>
            </a:extLst>
          </p:cNvPr>
          <p:cNvSpPr/>
          <p:nvPr/>
        </p:nvSpPr>
        <p:spPr>
          <a:xfrm>
            <a:off x="890999" y="2543173"/>
            <a:ext cx="4536000" cy="3410155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75847F-6251-3985-8E22-A221548EB820}"/>
              </a:ext>
            </a:extLst>
          </p:cNvPr>
          <p:cNvSpPr txBox="1"/>
          <p:nvPr/>
        </p:nvSpPr>
        <p:spPr>
          <a:xfrm>
            <a:off x="300316" y="275483"/>
            <a:ext cx="2151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/>
              <a:t>해결 방법</a:t>
            </a:r>
            <a:r>
              <a:rPr kumimoji="1" lang="en-US" altLang="ko-KR" sz="2400" dirty="0"/>
              <a:t>(1)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04778" y="1995263"/>
            <a:ext cx="3908442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1. </a:t>
            </a:r>
            <a:r>
              <a:rPr lang="ko-KR" altLang="en-US" sz="2400" b="1" dirty="0">
                <a:solidFill>
                  <a:schemeClr val="bg1"/>
                </a:solidFill>
              </a:rPr>
              <a:t>품종 선정과 종자</a:t>
            </a:r>
            <a:r>
              <a:rPr lang="en-US" altLang="ko-KR" sz="2400" b="1" dirty="0">
                <a:solidFill>
                  <a:schemeClr val="bg1"/>
                </a:solidFill>
              </a:rPr>
              <a:t>/</a:t>
            </a:r>
            <a:r>
              <a:rPr lang="ko-KR" altLang="en-US" sz="2400" b="1" dirty="0">
                <a:solidFill>
                  <a:schemeClr val="bg1"/>
                </a:solidFill>
              </a:rPr>
              <a:t>묘 사용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sz="2400" dirty="0"/>
              <a:t>C.P.D.S</a:t>
            </a:r>
            <a:r>
              <a:rPr lang="ko-KR" altLang="en-US" sz="2400" dirty="0"/>
              <a:t> 이미지 분석 </a:t>
            </a:r>
            <a:endParaRPr lang="en-US" altLang="ko-KR" sz="2400" dirty="0"/>
          </a:p>
          <a:p>
            <a:pPr algn="ctr"/>
            <a:r>
              <a:rPr lang="en-US" altLang="ko-KR" sz="2400" dirty="0">
                <a:sym typeface="Wingdings" panose="05000000000000000000" pitchFamily="2" charset="2"/>
              </a:rPr>
              <a:t></a:t>
            </a:r>
            <a:endParaRPr lang="en-US" altLang="ko-KR" sz="2400" dirty="0"/>
          </a:p>
          <a:p>
            <a:pPr algn="ctr"/>
            <a:r>
              <a:rPr lang="ko-KR" altLang="en-US" sz="2400" dirty="0"/>
              <a:t>작물의 상태를 판별</a:t>
            </a:r>
            <a:endParaRPr lang="en-US" altLang="ko-KR" sz="2400" dirty="0"/>
          </a:p>
          <a:p>
            <a:pPr algn="ctr"/>
            <a:r>
              <a:rPr lang="en-US" altLang="ko-KR" sz="2400" dirty="0"/>
              <a:t> </a:t>
            </a:r>
            <a:r>
              <a:rPr lang="ko-KR" altLang="en-US" sz="2400" dirty="0"/>
              <a:t>특정 병원체에 대한 </a:t>
            </a:r>
            <a:endParaRPr lang="en-US" altLang="ko-KR" sz="2400" dirty="0"/>
          </a:p>
          <a:p>
            <a:pPr algn="ctr"/>
            <a:r>
              <a:rPr lang="ko-KR" altLang="en-US" sz="2400" dirty="0"/>
              <a:t>저항성 확인</a:t>
            </a:r>
            <a:endParaRPr lang="en-US" altLang="ko-KR" sz="2400" dirty="0"/>
          </a:p>
          <a:p>
            <a:pPr algn="ctr"/>
            <a:r>
              <a:rPr lang="en-US" altLang="ko-KR" sz="2400" dirty="0">
                <a:sym typeface="Wingdings" panose="05000000000000000000" pitchFamily="2" charset="2"/>
              </a:rPr>
              <a:t></a:t>
            </a:r>
            <a:r>
              <a:rPr lang="en-US" altLang="ko-KR" sz="2400" dirty="0"/>
              <a:t> </a:t>
            </a:r>
          </a:p>
          <a:p>
            <a:pPr algn="ctr"/>
            <a:r>
              <a:rPr lang="ko-KR" altLang="en-US" sz="2400" dirty="0"/>
              <a:t>건강한 종자</a:t>
            </a:r>
            <a:r>
              <a:rPr lang="en-US" altLang="ko-KR" sz="2400" dirty="0"/>
              <a:t>/</a:t>
            </a:r>
            <a:r>
              <a:rPr lang="ko-KR" altLang="en-US" sz="2400" dirty="0"/>
              <a:t>묘 사용 가능</a:t>
            </a:r>
            <a:endParaRPr lang="en-US" altLang="ko-KR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6352162" y="1665858"/>
            <a:ext cx="514593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000" dirty="0"/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2. </a:t>
            </a:r>
            <a:r>
              <a:rPr lang="ko-KR" altLang="en-US" sz="2400" b="1" dirty="0">
                <a:solidFill>
                  <a:schemeClr val="bg1"/>
                </a:solidFill>
              </a:rPr>
              <a:t>생육환경 유지와 비료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r>
              <a:rPr lang="en-US" altLang="ko-KR" sz="2400" dirty="0"/>
              <a:t>C.P.D.S</a:t>
            </a:r>
            <a:r>
              <a:rPr lang="ko-KR" altLang="en-US" sz="2400" dirty="0"/>
              <a:t>실시간 모니터링</a:t>
            </a:r>
            <a:endParaRPr lang="en-US" altLang="ko-KR" sz="2400" dirty="0"/>
          </a:p>
          <a:p>
            <a:pPr algn="ctr"/>
            <a:r>
              <a:rPr lang="en-US" altLang="ko-KR" sz="2400" dirty="0">
                <a:sym typeface="Wingdings" panose="05000000000000000000" pitchFamily="2" charset="2"/>
              </a:rPr>
              <a:t></a:t>
            </a:r>
            <a:endParaRPr lang="en-US" altLang="ko-KR" sz="2400" dirty="0"/>
          </a:p>
          <a:p>
            <a:pPr algn="ctr"/>
            <a:r>
              <a:rPr lang="ko-KR" altLang="en-US" sz="2400" dirty="0"/>
              <a:t>생육환경에 이상이 </a:t>
            </a:r>
            <a:endParaRPr lang="en-US" altLang="ko-KR" sz="2400" dirty="0"/>
          </a:p>
          <a:p>
            <a:pPr algn="ctr"/>
            <a:r>
              <a:rPr lang="ko-KR" altLang="en-US" sz="2400" dirty="0"/>
              <a:t>있을 경우 </a:t>
            </a:r>
            <a:endParaRPr lang="en-US" altLang="ko-KR" sz="2400" dirty="0"/>
          </a:p>
          <a:p>
            <a:pPr algn="ctr"/>
            <a:r>
              <a:rPr lang="ko-KR" altLang="en-US" sz="2400" dirty="0"/>
              <a:t>즉시 병충해를 감지</a:t>
            </a:r>
            <a:endParaRPr lang="en-US" altLang="ko-KR" sz="2400" dirty="0"/>
          </a:p>
          <a:p>
            <a:pPr algn="ctr"/>
            <a:r>
              <a:rPr lang="en-US" altLang="ko-KR" sz="2400" dirty="0">
                <a:sym typeface="Wingdings" panose="05000000000000000000" pitchFamily="2" charset="2"/>
              </a:rPr>
              <a:t></a:t>
            </a:r>
            <a:endParaRPr lang="en-US" altLang="ko-KR" sz="2400" dirty="0"/>
          </a:p>
          <a:p>
            <a:pPr algn="ctr"/>
            <a:r>
              <a:rPr lang="ko-KR" altLang="en-US" sz="2400" dirty="0"/>
              <a:t>적절한 조치</a:t>
            </a:r>
            <a:r>
              <a:rPr lang="en-US" altLang="ko-KR" sz="2400" dirty="0"/>
              <a:t> </a:t>
            </a:r>
          </a:p>
          <a:p>
            <a:pPr algn="ctr"/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21425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C0226824-3510-5D39-E81E-43CCB7993239}"/>
              </a:ext>
            </a:extLst>
          </p:cNvPr>
          <p:cNvSpPr/>
          <p:nvPr/>
        </p:nvSpPr>
        <p:spPr>
          <a:xfrm>
            <a:off x="6792469" y="1872044"/>
            <a:ext cx="4508532" cy="581027"/>
          </a:xfrm>
          <a:prstGeom prst="rect">
            <a:avLst/>
          </a:prstGeom>
          <a:solidFill>
            <a:srgbClr val="13AC4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0226824-3510-5D39-E81E-43CCB7993239}"/>
              </a:ext>
            </a:extLst>
          </p:cNvPr>
          <p:cNvSpPr/>
          <p:nvPr/>
        </p:nvSpPr>
        <p:spPr>
          <a:xfrm>
            <a:off x="890999" y="1885948"/>
            <a:ext cx="4536000" cy="581027"/>
          </a:xfrm>
          <a:prstGeom prst="rect">
            <a:avLst/>
          </a:prstGeom>
          <a:solidFill>
            <a:srgbClr val="13AC4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13AC4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0226824-3510-5D39-E81E-43CCB7993239}"/>
              </a:ext>
            </a:extLst>
          </p:cNvPr>
          <p:cNvSpPr/>
          <p:nvPr/>
        </p:nvSpPr>
        <p:spPr>
          <a:xfrm>
            <a:off x="6792469" y="2543173"/>
            <a:ext cx="4508532" cy="3439338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0226824-3510-5D39-E81E-43CCB7993239}"/>
              </a:ext>
            </a:extLst>
          </p:cNvPr>
          <p:cNvSpPr/>
          <p:nvPr/>
        </p:nvSpPr>
        <p:spPr>
          <a:xfrm>
            <a:off x="890999" y="2543173"/>
            <a:ext cx="4536000" cy="3439338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75847F-6251-3985-8E22-A221548EB820}"/>
              </a:ext>
            </a:extLst>
          </p:cNvPr>
          <p:cNvSpPr txBox="1"/>
          <p:nvPr/>
        </p:nvSpPr>
        <p:spPr>
          <a:xfrm>
            <a:off x="300316" y="275483"/>
            <a:ext cx="2151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/>
              <a:t>해결 방법</a:t>
            </a:r>
            <a:r>
              <a:rPr kumimoji="1" lang="en-US" altLang="ko-KR" sz="2400" dirty="0"/>
              <a:t>(2)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3543" y="1995263"/>
            <a:ext cx="3090910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3. </a:t>
            </a:r>
            <a:r>
              <a:rPr lang="ko-KR" altLang="en-US" sz="2400" b="1" dirty="0">
                <a:solidFill>
                  <a:schemeClr val="bg1"/>
                </a:solidFill>
              </a:rPr>
              <a:t>병해충 진단과 방제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sz="2400" dirty="0"/>
              <a:t>C.P.D.S</a:t>
            </a:r>
            <a:r>
              <a:rPr lang="ko-KR" altLang="en-US" sz="2400" dirty="0"/>
              <a:t> 이미지 분석 </a:t>
            </a:r>
            <a:endParaRPr lang="en-US" altLang="ko-KR" sz="2400" dirty="0"/>
          </a:p>
          <a:p>
            <a:pPr algn="ctr"/>
            <a:r>
              <a:rPr lang="en-US" altLang="ko-KR" sz="2400" dirty="0">
                <a:sym typeface="Wingdings" panose="05000000000000000000" pitchFamily="2" charset="2"/>
              </a:rPr>
              <a:t></a:t>
            </a:r>
            <a:endParaRPr lang="en-US" altLang="ko-KR" sz="2400" dirty="0"/>
          </a:p>
          <a:p>
            <a:pPr algn="ctr"/>
            <a:r>
              <a:rPr lang="ko-KR" altLang="en-US" sz="2400" dirty="0"/>
              <a:t>병해충 발생 여부</a:t>
            </a:r>
            <a:r>
              <a:rPr lang="en-US" altLang="ko-KR" sz="2400" dirty="0"/>
              <a:t> </a:t>
            </a:r>
          </a:p>
          <a:p>
            <a:pPr algn="ctr"/>
            <a:r>
              <a:rPr lang="ko-KR" altLang="en-US" sz="2400" dirty="0"/>
              <a:t>자동 진단</a:t>
            </a:r>
            <a:r>
              <a:rPr lang="en-US" altLang="ko-KR" sz="2400" dirty="0"/>
              <a:t> /</a:t>
            </a:r>
            <a:r>
              <a:rPr lang="ko-KR" altLang="en-US" sz="2400" dirty="0"/>
              <a:t> 신속 확인</a:t>
            </a:r>
            <a:endParaRPr lang="en-US" altLang="ko-KR" sz="2400" dirty="0"/>
          </a:p>
          <a:p>
            <a:pPr algn="ctr"/>
            <a:r>
              <a:rPr lang="en-US" altLang="ko-KR" sz="2400" dirty="0">
                <a:sym typeface="Wingdings" panose="05000000000000000000" pitchFamily="2" charset="2"/>
              </a:rPr>
              <a:t></a:t>
            </a:r>
            <a:endParaRPr lang="en-US" altLang="ko-KR" sz="2400" dirty="0"/>
          </a:p>
          <a:p>
            <a:pPr algn="ctr"/>
            <a:r>
              <a:rPr lang="ko-KR" altLang="en-US" sz="2400" dirty="0"/>
              <a:t>병해충 발생 의심 </a:t>
            </a:r>
            <a:endParaRPr lang="en-US" altLang="ko-KR" sz="2400" dirty="0"/>
          </a:p>
          <a:p>
            <a:pPr algn="ctr"/>
            <a:r>
              <a:rPr lang="ko-KR" altLang="en-US" sz="2400" dirty="0"/>
              <a:t>작물</a:t>
            </a:r>
            <a:r>
              <a:rPr lang="en-US" altLang="ko-KR" sz="2400" dirty="0"/>
              <a:t> </a:t>
            </a:r>
            <a:r>
              <a:rPr lang="ko-KR" altLang="en-US" sz="2400" dirty="0"/>
              <a:t>사전 진단 가능</a:t>
            </a:r>
            <a:endParaRPr lang="en-US" altLang="ko-KR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6717523" y="1980183"/>
            <a:ext cx="45360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4. </a:t>
            </a:r>
            <a:r>
              <a:rPr lang="ko-KR" altLang="en-US" sz="2400" b="1" dirty="0">
                <a:solidFill>
                  <a:schemeClr val="bg1"/>
                </a:solidFill>
              </a:rPr>
              <a:t>감염된 </a:t>
            </a:r>
            <a:r>
              <a:rPr lang="ko-KR" altLang="en-US" sz="2400" b="1" dirty="0" err="1">
                <a:solidFill>
                  <a:schemeClr val="bg1"/>
                </a:solidFill>
              </a:rPr>
              <a:t>작물체</a:t>
            </a:r>
            <a:r>
              <a:rPr lang="ko-KR" altLang="en-US" sz="2400" b="1" dirty="0">
                <a:solidFill>
                  <a:schemeClr val="bg1"/>
                </a:solidFill>
              </a:rPr>
              <a:t> 제거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sz="2400" dirty="0"/>
              <a:t>C.P.D.S  </a:t>
            </a:r>
            <a:r>
              <a:rPr lang="ko-KR" altLang="en-US" sz="2400" dirty="0"/>
              <a:t>감염된 식물체 감지</a:t>
            </a:r>
            <a:endParaRPr lang="en-US" altLang="ko-KR" sz="2400" dirty="0"/>
          </a:p>
          <a:p>
            <a:pPr algn="ctr"/>
            <a:r>
              <a:rPr lang="en-US" altLang="ko-KR" sz="2400" dirty="0">
                <a:sym typeface="Wingdings" panose="05000000000000000000" pitchFamily="2" charset="2"/>
              </a:rPr>
              <a:t></a:t>
            </a:r>
            <a:endParaRPr lang="en-US" altLang="ko-KR" sz="2400" dirty="0"/>
          </a:p>
          <a:p>
            <a:pPr algn="ctr"/>
            <a:r>
              <a:rPr lang="ko-KR" altLang="en-US" sz="2400" dirty="0"/>
              <a:t>병해 확인된 </a:t>
            </a:r>
            <a:r>
              <a:rPr lang="ko-KR" altLang="en-US" sz="2400" dirty="0" err="1"/>
              <a:t>작물체</a:t>
            </a:r>
            <a:endParaRPr lang="en-US" altLang="ko-KR" sz="2400" dirty="0"/>
          </a:p>
          <a:p>
            <a:pPr algn="ctr"/>
            <a:r>
              <a:rPr lang="ko-KR" altLang="en-US" sz="2400" dirty="0"/>
              <a:t>즉시 제거</a:t>
            </a:r>
            <a:endParaRPr lang="en-US" altLang="ko-KR" sz="2400" dirty="0"/>
          </a:p>
          <a:p>
            <a:pPr algn="ctr"/>
            <a:r>
              <a:rPr lang="en-US" altLang="ko-KR" sz="2400" dirty="0">
                <a:sym typeface="Wingdings" panose="05000000000000000000" pitchFamily="2" charset="2"/>
              </a:rPr>
              <a:t></a:t>
            </a:r>
            <a:endParaRPr lang="en-US" altLang="ko-KR" sz="2400" dirty="0"/>
          </a:p>
          <a:p>
            <a:pPr algn="ctr"/>
            <a:r>
              <a:rPr lang="ko-KR" altLang="en-US" sz="2400" dirty="0"/>
              <a:t>작물의 병해 전파 예방</a:t>
            </a:r>
            <a:endParaRPr lang="en-US" altLang="ko-KR" sz="2400" dirty="0"/>
          </a:p>
          <a:p>
            <a:pPr algn="ctr"/>
            <a:r>
              <a:rPr lang="ko-KR" altLang="en-US" sz="2400" dirty="0"/>
              <a:t>건강한 작물 생산 지원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343523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C0226824-3510-5D39-E81E-43CCB7993239}"/>
              </a:ext>
            </a:extLst>
          </p:cNvPr>
          <p:cNvSpPr/>
          <p:nvPr/>
        </p:nvSpPr>
        <p:spPr>
          <a:xfrm>
            <a:off x="9613649" y="0"/>
            <a:ext cx="2578351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3DAA53-23DA-FE14-B107-CFD37F4D971D}"/>
              </a:ext>
            </a:extLst>
          </p:cNvPr>
          <p:cNvSpPr txBox="1"/>
          <p:nvPr/>
        </p:nvSpPr>
        <p:spPr>
          <a:xfrm>
            <a:off x="300316" y="275483"/>
            <a:ext cx="2151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기술 구현</a:t>
            </a:r>
            <a:endParaRPr kumimoji="1" lang="en-US" altLang="ko-KR" sz="24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B94F32-2115-F139-0833-13D3B40C92C9}"/>
              </a:ext>
            </a:extLst>
          </p:cNvPr>
          <p:cNvSpPr txBox="1"/>
          <p:nvPr/>
        </p:nvSpPr>
        <p:spPr>
          <a:xfrm>
            <a:off x="1172865" y="1367445"/>
            <a:ext cx="6775163" cy="4807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Step1. </a:t>
            </a:r>
            <a:r>
              <a:rPr kumimoji="1" lang="ko-KR" altLang="en-US" sz="2000" dirty="0"/>
              <a:t>데이터 수집</a:t>
            </a:r>
            <a:endParaRPr kumimoji="1" lang="en-US" altLang="ko-KR" sz="2000" dirty="0"/>
          </a:p>
          <a:p>
            <a:pPr>
              <a:lnSpc>
                <a:spcPct val="150000"/>
              </a:lnSpc>
            </a:pPr>
            <a:r>
              <a:rPr kumimoji="1" lang="en-US" altLang="ko-KR" dirty="0"/>
              <a:t>	- </a:t>
            </a:r>
            <a:r>
              <a:rPr kumimoji="1" lang="en-US" altLang="ko-KR" sz="1600" dirty="0" err="1"/>
              <a:t>AI_hub</a:t>
            </a:r>
            <a:r>
              <a:rPr kumimoji="1" lang="en-US" altLang="ko-KR" sz="1600" dirty="0"/>
              <a:t>, </a:t>
            </a:r>
            <a:r>
              <a:rPr kumimoji="1" lang="en-US" altLang="ko-KR" sz="1600" dirty="0" err="1"/>
              <a:t>kaggle</a:t>
            </a:r>
            <a:r>
              <a:rPr kumimoji="1" lang="ko-KR" altLang="en-US" sz="1600" dirty="0"/>
              <a:t>등 데이터 셋 사이트에서 데이터 수집</a:t>
            </a:r>
            <a:endParaRPr kumimoji="1" lang="en-US" altLang="ko-KR" sz="1600" dirty="0"/>
          </a:p>
          <a:p>
            <a:pPr>
              <a:lnSpc>
                <a:spcPct val="150000"/>
              </a:lnSpc>
            </a:pPr>
            <a:r>
              <a:rPr kumimoji="1" lang="en-US" altLang="en-US" sz="1400" dirty="0"/>
              <a:t>	</a:t>
            </a:r>
            <a:r>
              <a:rPr kumimoji="1" lang="en-US" altLang="en-US" sz="1600" dirty="0"/>
              <a:t>- web crawling</a:t>
            </a:r>
            <a:r>
              <a:rPr kumimoji="1" lang="ko-KR" altLang="en-US" sz="1600" dirty="0"/>
              <a:t>을 이용하여 다양한 브라우저에서 이미지 수집</a:t>
            </a:r>
            <a:endParaRPr kumimoji="1" lang="en-US" altLang="ko-KR" sz="1600" dirty="0"/>
          </a:p>
          <a:p>
            <a:pPr>
              <a:lnSpc>
                <a:spcPct val="150000"/>
              </a:lnSpc>
            </a:pPr>
            <a:endParaRPr kumimoji="1" lang="en-US" altLang="en-US" sz="1400" dirty="0"/>
          </a:p>
          <a:p>
            <a:pPr>
              <a:lnSpc>
                <a:spcPct val="150000"/>
              </a:lnSpc>
            </a:pPr>
            <a:r>
              <a:rPr kumimoji="1" lang="en-US" altLang="ko-KR" sz="2000" dirty="0"/>
              <a:t>Step2. </a:t>
            </a:r>
            <a:r>
              <a:rPr kumimoji="1" lang="ko-KR" altLang="en-US" sz="2000" dirty="0"/>
              <a:t>데이터 분류</a:t>
            </a:r>
            <a:endParaRPr kumimoji="1" lang="en-US" altLang="ko-KR" sz="2000" dirty="0"/>
          </a:p>
          <a:p>
            <a:pPr>
              <a:lnSpc>
                <a:spcPct val="150000"/>
              </a:lnSpc>
            </a:pPr>
            <a:r>
              <a:rPr kumimoji="1" lang="en-US" altLang="en-US" sz="1400" dirty="0"/>
              <a:t>	</a:t>
            </a:r>
            <a:r>
              <a:rPr kumimoji="1" lang="en-US" altLang="en-US" sz="1600" dirty="0"/>
              <a:t>- 32 * 32 </a:t>
            </a:r>
            <a:r>
              <a:rPr kumimoji="1" lang="ko-KR" altLang="en-US" sz="1600" dirty="0"/>
              <a:t>크기의 이미지들은 </a:t>
            </a:r>
            <a:r>
              <a:rPr kumimoji="1" lang="en-US" altLang="ko-KR" sz="1600" dirty="0"/>
              <a:t>Python </a:t>
            </a:r>
            <a:r>
              <a:rPr kumimoji="1" lang="ko-KR" altLang="en-US" sz="1600" dirty="0"/>
              <a:t>코드를 활용하여 제거</a:t>
            </a:r>
            <a:endParaRPr kumimoji="1" lang="en-US" altLang="ko-KR" sz="1600" dirty="0"/>
          </a:p>
          <a:p>
            <a:pPr>
              <a:lnSpc>
                <a:spcPct val="150000"/>
              </a:lnSpc>
            </a:pPr>
            <a:r>
              <a:rPr kumimoji="1" lang="en-US" altLang="en-US" sz="1600" dirty="0"/>
              <a:t>	- </a:t>
            </a:r>
            <a:r>
              <a:rPr kumimoji="1" lang="ko-KR" altLang="en-US" sz="1600" dirty="0"/>
              <a:t>이미지를 폴더에 맞게 분류 작업</a:t>
            </a:r>
            <a:endParaRPr kumimoji="1" lang="en-US" altLang="ko-KR" sz="1600" dirty="0"/>
          </a:p>
          <a:p>
            <a:pPr>
              <a:lnSpc>
                <a:spcPct val="150000"/>
              </a:lnSpc>
            </a:pPr>
            <a:r>
              <a:rPr kumimoji="1" lang="en-US" altLang="en-US" sz="1600" dirty="0"/>
              <a:t>	- </a:t>
            </a:r>
            <a:r>
              <a:rPr kumimoji="1" lang="ko-KR" altLang="en-US" sz="1600" dirty="0"/>
              <a:t>중복 이미지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오류 이미지 </a:t>
            </a:r>
            <a:r>
              <a:rPr kumimoji="1" lang="ko-KR" altLang="en-US" sz="1600" dirty="0" err="1"/>
              <a:t>재검출</a:t>
            </a:r>
            <a:endParaRPr kumimoji="1" lang="en-US" altLang="ko-KR" sz="1600" dirty="0"/>
          </a:p>
          <a:p>
            <a:pPr>
              <a:lnSpc>
                <a:spcPct val="150000"/>
              </a:lnSpc>
            </a:pPr>
            <a:endParaRPr kumimoji="1" lang="en-US" altLang="en-US" sz="14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Step3.</a:t>
            </a:r>
            <a:r>
              <a:rPr lang="ko-KR" altLang="en-US" sz="2000" dirty="0"/>
              <a:t>모델 학습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dirty="0"/>
              <a:t>	</a:t>
            </a:r>
            <a:r>
              <a:rPr lang="en-US" altLang="ko-KR" sz="2000" dirty="0"/>
              <a:t>- </a:t>
            </a:r>
            <a:r>
              <a:rPr lang="ko-KR" altLang="en-US" sz="1600" dirty="0"/>
              <a:t>사용할 모델을 선정하고 데이터에 맞춰 개발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	- </a:t>
            </a:r>
            <a:r>
              <a:rPr lang="ko-KR" altLang="en-US" sz="1600" dirty="0"/>
              <a:t>조건</a:t>
            </a:r>
            <a:r>
              <a:rPr lang="en-US" altLang="ko-KR" sz="1600" dirty="0"/>
              <a:t>(epochs, batch, </a:t>
            </a:r>
            <a:r>
              <a:rPr lang="en-US" altLang="ko-KR" sz="1600" dirty="0" err="1"/>
              <a:t>learning_rate</a:t>
            </a:r>
            <a:r>
              <a:rPr lang="en-US" altLang="ko-KR" sz="1600" dirty="0"/>
              <a:t> </a:t>
            </a:r>
            <a:r>
              <a:rPr lang="ko-KR" altLang="en-US" sz="1600" dirty="0"/>
              <a:t>등</a:t>
            </a:r>
            <a:r>
              <a:rPr lang="en-US" altLang="ko-KR" sz="1600" dirty="0"/>
              <a:t>)</a:t>
            </a:r>
            <a:r>
              <a:rPr lang="ko-KR" altLang="en-US" sz="1600" dirty="0"/>
              <a:t>을 수정하면서 정확도 개선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2038">
            <a:off x="8080941" y="2419351"/>
            <a:ext cx="3273706" cy="140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08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697394-2695-9AC5-5906-B86662FFA1F4}"/>
              </a:ext>
            </a:extLst>
          </p:cNvPr>
          <p:cNvSpPr txBox="1"/>
          <p:nvPr/>
        </p:nvSpPr>
        <p:spPr>
          <a:xfrm>
            <a:off x="300316" y="275483"/>
            <a:ext cx="2151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참고 사례 </a:t>
            </a:r>
            <a:r>
              <a:rPr kumimoji="1" lang="en-US" altLang="ko-KR" sz="2400" b="1" dirty="0"/>
              <a:t>1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0226824-3510-5D39-E81E-43CCB7993239}"/>
              </a:ext>
            </a:extLst>
          </p:cNvPr>
          <p:cNvSpPr/>
          <p:nvPr/>
        </p:nvSpPr>
        <p:spPr>
          <a:xfrm>
            <a:off x="9613649" y="0"/>
            <a:ext cx="2578351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1019221" y="830269"/>
            <a:ext cx="7687033" cy="3897374"/>
            <a:chOff x="5940249" y="3494760"/>
            <a:chExt cx="4753152" cy="2744108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0249" y="3494760"/>
              <a:ext cx="4753152" cy="2744108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940249" y="3979874"/>
              <a:ext cx="444200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(</a:t>
              </a:r>
              <a:r>
                <a:rPr lang="ko-KR" altLang="en-US" sz="900" dirty="0"/>
                <a:t>논문 링크</a:t>
              </a:r>
              <a:r>
                <a:rPr lang="en-US" altLang="ko-KR" sz="900" dirty="0"/>
                <a:t>) https://www.dbpia.co.kr/journal/articleDetail?nodeId=NODE06724826</a:t>
              </a:r>
              <a:endParaRPr lang="ko-KR" altLang="en-US" sz="900" dirty="0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69844DC8-E02B-4C4B-BEB4-982F769B5C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2038">
            <a:off x="8080941" y="2419351"/>
            <a:ext cx="3273706" cy="1409729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019221" y="3939699"/>
            <a:ext cx="7687033" cy="2390790"/>
            <a:chOff x="998960" y="4337030"/>
            <a:chExt cx="6228552" cy="1761434"/>
          </a:xfrm>
          <a:solidFill>
            <a:schemeClr val="bg1"/>
          </a:solidFill>
        </p:grpSpPr>
        <p:sp>
          <p:nvSpPr>
            <p:cNvPr id="2" name="직사각형 1"/>
            <p:cNvSpPr/>
            <p:nvPr/>
          </p:nvSpPr>
          <p:spPr>
            <a:xfrm>
              <a:off x="998960" y="4337030"/>
              <a:ext cx="6228552" cy="176143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04274" y="4397074"/>
              <a:ext cx="5933704" cy="153500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500" dirty="0"/>
            </a:p>
            <a:p>
              <a:pPr>
                <a:lnSpc>
                  <a:spcPct val="150000"/>
                </a:lnSpc>
              </a:pPr>
              <a:r>
                <a:rPr lang="en-US" altLang="ko-KR" sz="1600" dirty="0"/>
                <a:t>- </a:t>
              </a:r>
              <a:r>
                <a:rPr lang="ko-KR" altLang="en-US" sz="1600" dirty="0"/>
                <a:t>농작물 병해충 진단 및 처방 시스템을 설계</a:t>
              </a:r>
              <a:endParaRPr lang="en-US" altLang="ko-KR" sz="1600" dirty="0"/>
            </a:p>
            <a:p>
              <a:pPr>
                <a:lnSpc>
                  <a:spcPct val="150000"/>
                </a:lnSpc>
              </a:pPr>
              <a:r>
                <a:rPr lang="en-US" altLang="ko-KR" sz="1600" dirty="0"/>
                <a:t>- </a:t>
              </a:r>
              <a:r>
                <a:rPr lang="ko-KR" altLang="en-US" sz="1600" dirty="0"/>
                <a:t>인터넷을 통해 수집된 병해충 이미지를 전문가의 검수를 거쳐 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신뢰도를 향상</a:t>
              </a:r>
              <a:endParaRPr lang="en-US" altLang="ko-KR" sz="1600" dirty="0"/>
            </a:p>
            <a:p>
              <a:pPr>
                <a:lnSpc>
                  <a:spcPct val="150000"/>
                </a:lnSpc>
              </a:pPr>
              <a:r>
                <a:rPr lang="en-US" altLang="ko-KR" sz="1600" dirty="0"/>
                <a:t>- </a:t>
              </a:r>
              <a:r>
                <a:rPr lang="ko-KR" altLang="en-US" sz="1600" dirty="0"/>
                <a:t>이미지 검색과 영상인식 기술을 활용하여 농작물 병해충의 인식 속도와     </a:t>
              </a:r>
              <a:endParaRPr lang="en-US" altLang="ko-KR" sz="1600" dirty="0"/>
            </a:p>
            <a:p>
              <a:pPr>
                <a:lnSpc>
                  <a:spcPct val="150000"/>
                </a:lnSpc>
              </a:pPr>
              <a:r>
                <a:rPr lang="en-US" altLang="ko-KR" sz="1600" dirty="0"/>
                <a:t>  </a:t>
              </a:r>
              <a:r>
                <a:rPr lang="ko-KR" altLang="en-US" sz="1600" dirty="0"/>
                <a:t>정확도를 향상</a:t>
              </a:r>
              <a:endParaRPr lang="en-US" altLang="ko-KR" sz="1600" dirty="0"/>
            </a:p>
            <a:p>
              <a:pPr>
                <a:lnSpc>
                  <a:spcPct val="150000"/>
                </a:lnSpc>
              </a:pPr>
              <a:r>
                <a:rPr lang="en-US" altLang="ko-KR" sz="1600" dirty="0"/>
                <a:t>- </a:t>
              </a:r>
              <a:r>
                <a:rPr lang="ko-KR" altLang="en-US" sz="1600" dirty="0"/>
                <a:t>모바일 앱을 통해 신속하고 정확한 병해충 정보를 제공하여 경제 손실을 최소화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9270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697394-2695-9AC5-5906-B86662FFA1F4}"/>
              </a:ext>
            </a:extLst>
          </p:cNvPr>
          <p:cNvSpPr txBox="1"/>
          <p:nvPr/>
        </p:nvSpPr>
        <p:spPr>
          <a:xfrm>
            <a:off x="300316" y="275483"/>
            <a:ext cx="2151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참고 사례 </a:t>
            </a:r>
            <a:r>
              <a:rPr kumimoji="1" lang="en-US" altLang="ko-KR" sz="2400" b="1" dirty="0"/>
              <a:t>2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998960" y="831357"/>
            <a:ext cx="7814300" cy="3316943"/>
            <a:chOff x="407126" y="720205"/>
            <a:chExt cx="6298378" cy="303545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126" y="720205"/>
              <a:ext cx="6191568" cy="303545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69804" y="1481330"/>
              <a:ext cx="62357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(</a:t>
              </a:r>
              <a:r>
                <a:rPr lang="ko-KR" altLang="en-US" sz="900" dirty="0"/>
                <a:t>논문 링크</a:t>
              </a:r>
              <a:r>
                <a:rPr lang="en-US" altLang="ko-KR" sz="900" dirty="0"/>
                <a:t>) https://www.dbpia.co.kr/journal/articleDetail?nodeId=NODE11027712</a:t>
              </a:r>
              <a:endParaRPr lang="ko-KR" altLang="en-US" sz="900" dirty="0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C0226824-3510-5D39-E81E-43CCB7993239}"/>
              </a:ext>
            </a:extLst>
          </p:cNvPr>
          <p:cNvSpPr/>
          <p:nvPr/>
        </p:nvSpPr>
        <p:spPr>
          <a:xfrm>
            <a:off x="9613649" y="0"/>
            <a:ext cx="2578351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2038">
            <a:off x="8080941" y="2419351"/>
            <a:ext cx="3273706" cy="1409729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019221" y="4163682"/>
            <a:ext cx="7681782" cy="2130110"/>
            <a:chOff x="998960" y="4337030"/>
            <a:chExt cx="6228552" cy="2130110"/>
          </a:xfrm>
        </p:grpSpPr>
        <p:sp>
          <p:nvSpPr>
            <p:cNvPr id="8" name="TextBox 7"/>
            <p:cNvSpPr txBox="1"/>
            <p:nvPr/>
          </p:nvSpPr>
          <p:spPr>
            <a:xfrm>
              <a:off x="1213690" y="4594444"/>
              <a:ext cx="5004235" cy="1529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/>
                <a:t>- </a:t>
              </a:r>
              <a:r>
                <a:rPr lang="ko-KR" altLang="en-US" sz="1600" dirty="0" err="1"/>
                <a:t>딥러닝을</a:t>
              </a:r>
              <a:r>
                <a:rPr lang="ko-KR" altLang="en-US" sz="1600" dirty="0"/>
                <a:t> 기반으로 한 농작물 이미지 판별 모델을 개발</a:t>
              </a:r>
              <a:endParaRPr lang="en-US" altLang="ko-KR" sz="1600" dirty="0"/>
            </a:p>
            <a:p>
              <a:pPr>
                <a:lnSpc>
                  <a:spcPct val="150000"/>
                </a:lnSpc>
              </a:pPr>
              <a:r>
                <a:rPr lang="en-US" altLang="ko-KR" sz="1600" dirty="0"/>
                <a:t>- </a:t>
              </a:r>
              <a:r>
                <a:rPr lang="ko-KR" altLang="en-US" sz="1600" dirty="0" err="1"/>
                <a:t>비농작물</a:t>
              </a:r>
              <a:r>
                <a:rPr lang="ko-KR" altLang="en-US" sz="1600" dirty="0"/>
                <a:t> 이미지 필터링 성공</a:t>
              </a:r>
              <a:endParaRPr lang="en-US" altLang="ko-KR" sz="1600" dirty="0"/>
            </a:p>
            <a:p>
              <a:pPr>
                <a:lnSpc>
                  <a:spcPct val="150000"/>
                </a:lnSpc>
              </a:pPr>
              <a:r>
                <a:rPr lang="en-US" altLang="ko-KR" sz="1600" dirty="0"/>
                <a:t>- 7</a:t>
              </a:r>
              <a:r>
                <a:rPr lang="ko-KR" altLang="en-US" sz="1600" dirty="0"/>
                <a:t>가지 </a:t>
              </a:r>
              <a:r>
                <a:rPr lang="en-US" altLang="ko-KR" sz="1600" dirty="0"/>
                <a:t>pre-trained </a:t>
              </a:r>
              <a:r>
                <a:rPr lang="ko-KR" altLang="en-US" sz="1600" dirty="0"/>
                <a:t>모델을 사용해 </a:t>
              </a:r>
              <a:r>
                <a:rPr lang="en-US" altLang="ko-KR" sz="1600" dirty="0"/>
                <a:t>fine-tuning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/>
                <a:t>- Resnet50 </a:t>
              </a:r>
              <a:r>
                <a:rPr lang="ko-KR" altLang="en-US" sz="1600" dirty="0"/>
                <a:t>모델이 가장 높은 정확도와 </a:t>
              </a:r>
              <a:r>
                <a:rPr lang="en-US" altLang="ko-KR" sz="1600" dirty="0"/>
                <a:t>F1-Score</a:t>
              </a:r>
              <a:r>
                <a:rPr lang="ko-KR" altLang="en-US" sz="1600" dirty="0"/>
                <a:t> 기록</a:t>
              </a: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998960" y="4337030"/>
              <a:ext cx="6228552" cy="213011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317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868</TotalTime>
  <Words>474</Words>
  <Application>Microsoft Office PowerPoint</Application>
  <PresentationFormat>와이드스크린</PresentationFormat>
  <Paragraphs>122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Daniel Juyoung Yun</dc:creator>
  <cp:lastModifiedBy>User</cp:lastModifiedBy>
  <cp:revision>97</cp:revision>
  <dcterms:created xsi:type="dcterms:W3CDTF">2023-06-22T00:07:57Z</dcterms:created>
  <dcterms:modified xsi:type="dcterms:W3CDTF">2023-07-04T02:54:22Z</dcterms:modified>
</cp:coreProperties>
</file>